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5" r:id="rId5"/>
    <p:sldId id="260" r:id="rId6"/>
    <p:sldId id="261" r:id="rId7"/>
    <p:sldId id="263" r:id="rId8"/>
    <p:sldId id="266" r:id="rId9"/>
    <p:sldId id="264" r:id="rId10"/>
    <p:sldId id="262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я Хохлова" userId="b2e9d5c7221c1fb8" providerId="LiveId" clId="{D2431D83-C255-4529-87FC-C03D691FA87B}"/>
    <pc:docChg chg="undo custSel modSld">
      <pc:chgData name="Мария Хохлова" userId="b2e9d5c7221c1fb8" providerId="LiveId" clId="{D2431D83-C255-4529-87FC-C03D691FA87B}" dt="2018-02-26T05:56:28.895" v="126" actId="1076"/>
      <pc:docMkLst>
        <pc:docMk/>
      </pc:docMkLst>
      <pc:sldChg chg="addSp delSp modSp">
        <pc:chgData name="Мария Хохлова" userId="b2e9d5c7221c1fb8" providerId="LiveId" clId="{D2431D83-C255-4529-87FC-C03D691FA87B}" dt="2018-02-26T05:50:19.380" v="32" actId="20577"/>
        <pc:sldMkLst>
          <pc:docMk/>
          <pc:sldMk cId="3444079921" sldId="260"/>
        </pc:sldMkLst>
        <pc:spChg chg="add mod">
          <ac:chgData name="Мария Хохлова" userId="b2e9d5c7221c1fb8" providerId="LiveId" clId="{D2431D83-C255-4529-87FC-C03D691FA87B}" dt="2018-02-26T05:49:30.316" v="25" actId="20577"/>
          <ac:spMkLst>
            <pc:docMk/>
            <pc:sldMk cId="3444079921" sldId="260"/>
            <ac:spMk id="3" creationId="{03383FF1-15C2-4F52-9F08-DBAB8CE11AFE}"/>
          </ac:spMkLst>
        </pc:spChg>
        <pc:spChg chg="add mod">
          <ac:chgData name="Мария Хохлова" userId="b2e9d5c7221c1fb8" providerId="LiveId" clId="{D2431D83-C255-4529-87FC-C03D691FA87B}" dt="2018-02-26T05:50:19.380" v="32" actId="20577"/>
          <ac:spMkLst>
            <pc:docMk/>
            <pc:sldMk cId="3444079921" sldId="260"/>
            <ac:spMk id="5" creationId="{6FE3972F-3146-4188-8359-DFF5209B71BA}"/>
          </ac:spMkLst>
        </pc:spChg>
        <pc:graphicFrameChg chg="del modGraphic">
          <ac:chgData name="Мария Хохлова" userId="b2e9d5c7221c1fb8" providerId="LiveId" clId="{D2431D83-C255-4529-87FC-C03D691FA87B}" dt="2018-02-26T05:48:24.412" v="16" actId="478"/>
          <ac:graphicFrameMkLst>
            <pc:docMk/>
            <pc:sldMk cId="3444079921" sldId="260"/>
            <ac:graphicFrameMk id="2" creationId="{00000000-0000-0000-0000-000000000000}"/>
          </ac:graphicFrameMkLst>
        </pc:graphicFrameChg>
        <pc:picChg chg="mod">
          <ac:chgData name="Мария Хохлова" userId="b2e9d5c7221c1fb8" providerId="LiveId" clId="{D2431D83-C255-4529-87FC-C03D691FA87B}" dt="2018-02-26T05:49:13.107" v="20" actId="1076"/>
          <ac:picMkLst>
            <pc:docMk/>
            <pc:sldMk cId="3444079921" sldId="260"/>
            <ac:picMk id="2050" creationId="{00000000-0000-0000-0000-000000000000}"/>
          </ac:picMkLst>
        </pc:picChg>
      </pc:sldChg>
      <pc:sldChg chg="addSp delSp modSp">
        <pc:chgData name="Мария Хохлова" userId="b2e9d5c7221c1fb8" providerId="LiveId" clId="{D2431D83-C255-4529-87FC-C03D691FA87B}" dt="2018-02-26T05:53:19.963" v="50" actId="1076"/>
        <pc:sldMkLst>
          <pc:docMk/>
          <pc:sldMk cId="1544111164" sldId="261"/>
        </pc:sldMkLst>
        <pc:spChg chg="add mod">
          <ac:chgData name="Мария Хохлова" userId="b2e9d5c7221c1fb8" providerId="LiveId" clId="{D2431D83-C255-4529-87FC-C03D691FA87B}" dt="2018-02-26T05:51:48.087" v="38" actId="13822"/>
          <ac:spMkLst>
            <pc:docMk/>
            <pc:sldMk cId="1544111164" sldId="261"/>
            <ac:spMk id="9" creationId="{B3F2A5EA-BCD6-4D4C-95DB-2CB936F57BC1}"/>
          </ac:spMkLst>
        </pc:spChg>
        <pc:spChg chg="add mod">
          <ac:chgData name="Мария Хохлова" userId="b2e9d5c7221c1fb8" providerId="LiveId" clId="{D2431D83-C255-4529-87FC-C03D691FA87B}" dt="2018-02-26T05:53:19.963" v="50" actId="1076"/>
          <ac:spMkLst>
            <pc:docMk/>
            <pc:sldMk cId="1544111164" sldId="261"/>
            <ac:spMk id="10" creationId="{59156E28-45E2-48A9-919D-D4BDCCBE17BF}"/>
          </ac:spMkLst>
        </pc:spChg>
        <pc:grpChg chg="mod">
          <ac:chgData name="Мария Хохлова" userId="b2e9d5c7221c1fb8" providerId="LiveId" clId="{D2431D83-C255-4529-87FC-C03D691FA87B}" dt="2018-02-26T05:52:22.410" v="45" actId="1076"/>
          <ac:grpSpMkLst>
            <pc:docMk/>
            <pc:sldMk cId="1544111164" sldId="261"/>
            <ac:grpSpMk id="6" creationId="{00000000-0000-0000-0000-000000000000}"/>
          </ac:grpSpMkLst>
        </pc:grpChg>
        <pc:graphicFrameChg chg="del">
          <ac:chgData name="Мария Хохлова" userId="b2e9d5c7221c1fb8" providerId="LiveId" clId="{D2431D83-C255-4529-87FC-C03D691FA87B}" dt="2018-02-26T05:50:35.950" v="33" actId="478"/>
          <ac:graphicFrameMkLst>
            <pc:docMk/>
            <pc:sldMk cId="1544111164" sldId="261"/>
            <ac:graphicFrameMk id="2" creationId="{00000000-0000-0000-0000-000000000000}"/>
          </ac:graphicFrameMkLst>
        </pc:graphicFrameChg>
        <pc:graphicFrameChg chg="del">
          <ac:chgData name="Мария Хохлова" userId="b2e9d5c7221c1fb8" providerId="LiveId" clId="{D2431D83-C255-4529-87FC-C03D691FA87B}" dt="2018-02-26T05:50:41.271" v="34" actId="478"/>
          <ac:graphicFrameMkLst>
            <pc:docMk/>
            <pc:sldMk cId="1544111164" sldId="261"/>
            <ac:graphicFrameMk id="3" creationId="{00000000-0000-0000-0000-000000000000}"/>
          </ac:graphicFrameMkLst>
        </pc:graphicFrameChg>
        <pc:picChg chg="mod ord">
          <ac:chgData name="Мария Хохлова" userId="b2e9d5c7221c1fb8" providerId="LiveId" clId="{D2431D83-C255-4529-87FC-C03D691FA87B}" dt="2018-02-26T05:53:02.703" v="49" actId="1076"/>
          <ac:picMkLst>
            <pc:docMk/>
            <pc:sldMk cId="1544111164" sldId="261"/>
            <ac:picMk id="8" creationId="{00000000-0000-0000-0000-000000000000}"/>
          </ac:picMkLst>
        </pc:picChg>
        <pc:picChg chg="ord">
          <ac:chgData name="Мария Хохлова" userId="b2e9d5c7221c1fb8" providerId="LiveId" clId="{D2431D83-C255-4529-87FC-C03D691FA87B}" dt="2018-02-26T05:51:53.423" v="39" actId="166"/>
          <ac:picMkLst>
            <pc:docMk/>
            <pc:sldMk cId="1544111164" sldId="261"/>
            <ac:picMk id="5122" creationId="{00000000-0000-0000-0000-000000000000}"/>
          </ac:picMkLst>
        </pc:picChg>
      </pc:sldChg>
      <pc:sldChg chg="addSp">
        <pc:chgData name="Мария Хохлова" userId="b2e9d5c7221c1fb8" providerId="LiveId" clId="{D2431D83-C255-4529-87FC-C03D691FA87B}" dt="2018-02-26T05:55:08.730" v="91"/>
        <pc:sldMkLst>
          <pc:docMk/>
          <pc:sldMk cId="1711339660" sldId="262"/>
        </pc:sldMkLst>
        <pc:spChg chg="add">
          <ac:chgData name="Мария Хохлова" userId="b2e9d5c7221c1fb8" providerId="LiveId" clId="{D2431D83-C255-4529-87FC-C03D691FA87B}" dt="2018-02-26T05:55:08.730" v="91"/>
          <ac:spMkLst>
            <pc:docMk/>
            <pc:sldMk cId="1711339660" sldId="262"/>
            <ac:spMk id="17" creationId="{B5839B4F-9549-46A6-8F38-418B3856A4FB}"/>
          </ac:spMkLst>
        </pc:spChg>
      </pc:sldChg>
      <pc:sldChg chg="addSp">
        <pc:chgData name="Мария Хохлова" userId="b2e9d5c7221c1fb8" providerId="LiveId" clId="{D2431D83-C255-4529-87FC-C03D691FA87B}" dt="2018-02-26T05:54:56.522" v="90"/>
        <pc:sldMkLst>
          <pc:docMk/>
          <pc:sldMk cId="924915928" sldId="264"/>
        </pc:sldMkLst>
        <pc:spChg chg="add">
          <ac:chgData name="Мария Хохлова" userId="b2e9d5c7221c1fb8" providerId="LiveId" clId="{D2431D83-C255-4529-87FC-C03D691FA87B}" dt="2018-02-26T05:54:56.522" v="90"/>
          <ac:spMkLst>
            <pc:docMk/>
            <pc:sldMk cId="924915928" sldId="264"/>
            <ac:spMk id="8" creationId="{02A06675-03FE-486C-95FB-9004EA48F06D}"/>
          </ac:spMkLst>
        </pc:spChg>
      </pc:sldChg>
      <pc:sldChg chg="addSp delSp modSp">
        <pc:chgData name="Мария Хохлова" userId="b2e9d5c7221c1fb8" providerId="LiveId" clId="{D2431D83-C255-4529-87FC-C03D691FA87B}" dt="2018-02-26T05:48:09.800" v="14"/>
        <pc:sldMkLst>
          <pc:docMk/>
          <pc:sldMk cId="4231993349" sldId="265"/>
        </pc:sldMkLst>
        <pc:spChg chg="add mod">
          <ac:chgData name="Мария Хохлова" userId="b2e9d5c7221c1fb8" providerId="LiveId" clId="{D2431D83-C255-4529-87FC-C03D691FA87B}" dt="2018-02-26T05:48:09.800" v="14"/>
          <ac:spMkLst>
            <pc:docMk/>
            <pc:sldMk cId="4231993349" sldId="265"/>
            <ac:spMk id="4" creationId="{2643AD41-08D7-43FA-8AEE-4655651A03FB}"/>
          </ac:spMkLst>
        </pc:spChg>
        <pc:graphicFrameChg chg="del modGraphic">
          <ac:chgData name="Мария Хохлова" userId="b2e9d5c7221c1fb8" providerId="LiveId" clId="{D2431D83-C255-4529-87FC-C03D691FA87B}" dt="2018-02-26T05:46:05.252" v="1" actId="478"/>
          <ac:graphicFrameMkLst>
            <pc:docMk/>
            <pc:sldMk cId="4231993349" sldId="265"/>
            <ac:graphicFrameMk id="2" creationId="{00000000-0000-0000-0000-000000000000}"/>
          </ac:graphicFrameMkLst>
        </pc:graphicFrameChg>
      </pc:sldChg>
      <pc:sldChg chg="addSp modSp">
        <pc:chgData name="Мария Хохлова" userId="b2e9d5c7221c1fb8" providerId="LiveId" clId="{D2431D83-C255-4529-87FC-C03D691FA87B}" dt="2018-02-26T05:54:39.500" v="89" actId="13822"/>
        <pc:sldMkLst>
          <pc:docMk/>
          <pc:sldMk cId="3061883958" sldId="266"/>
        </pc:sldMkLst>
        <pc:spChg chg="add mod">
          <ac:chgData name="Мария Хохлова" userId="b2e9d5c7221c1fb8" providerId="LiveId" clId="{D2431D83-C255-4529-87FC-C03D691FA87B}" dt="2018-02-26T05:54:39.500" v="89" actId="13822"/>
          <ac:spMkLst>
            <pc:docMk/>
            <pc:sldMk cId="3061883958" sldId="266"/>
            <ac:spMk id="5" creationId="{8AA3A516-E751-4CF2-947A-DC9E7B59BB00}"/>
          </ac:spMkLst>
        </pc:spChg>
        <pc:grpChg chg="mod">
          <ac:chgData name="Мария Хохлова" userId="b2e9d5c7221c1fb8" providerId="LiveId" clId="{D2431D83-C255-4529-87FC-C03D691FA87B}" dt="2018-02-26T05:54:26.567" v="87" actId="1076"/>
          <ac:grpSpMkLst>
            <pc:docMk/>
            <pc:sldMk cId="3061883958" sldId="266"/>
            <ac:grpSpMk id="6" creationId="{00000000-0000-0000-0000-000000000000}"/>
          </ac:grpSpMkLst>
        </pc:grpChg>
      </pc:sldChg>
      <pc:sldChg chg="addSp">
        <pc:chgData name="Мария Хохлова" userId="b2e9d5c7221c1fb8" providerId="LiveId" clId="{D2431D83-C255-4529-87FC-C03D691FA87B}" dt="2018-02-26T05:55:12.981" v="92"/>
        <pc:sldMkLst>
          <pc:docMk/>
          <pc:sldMk cId="2274995060" sldId="267"/>
        </pc:sldMkLst>
        <pc:spChg chg="add">
          <ac:chgData name="Мария Хохлова" userId="b2e9d5c7221c1fb8" providerId="LiveId" clId="{D2431D83-C255-4529-87FC-C03D691FA87B}" dt="2018-02-26T05:55:12.981" v="92"/>
          <ac:spMkLst>
            <pc:docMk/>
            <pc:sldMk cId="2274995060" sldId="267"/>
            <ac:spMk id="11" creationId="{C701CE90-3B09-45B3-AE95-EB182CD460E2}"/>
          </ac:spMkLst>
        </pc:spChg>
      </pc:sldChg>
      <pc:sldChg chg="addSp modSp">
        <pc:chgData name="Мария Хохлова" userId="b2e9d5c7221c1fb8" providerId="LiveId" clId="{D2431D83-C255-4529-87FC-C03D691FA87B}" dt="2018-02-26T05:56:28.895" v="126" actId="1076"/>
        <pc:sldMkLst>
          <pc:docMk/>
          <pc:sldMk cId="592463958" sldId="268"/>
        </pc:sldMkLst>
        <pc:spChg chg="add mod">
          <ac:chgData name="Мария Хохлова" userId="b2e9d5c7221c1fb8" providerId="LiveId" clId="{D2431D83-C255-4529-87FC-C03D691FA87B}" dt="2018-02-26T05:56:28.895" v="126" actId="1076"/>
          <ac:spMkLst>
            <pc:docMk/>
            <pc:sldMk cId="592463958" sldId="268"/>
            <ac:spMk id="4" creationId="{4431A7A3-BAE1-4DEB-83AB-CD773823E583}"/>
          </ac:spMkLst>
        </pc:spChg>
        <pc:grpChg chg="mod">
          <ac:chgData name="Мария Хохлова" userId="b2e9d5c7221c1fb8" providerId="LiveId" clId="{D2431D83-C255-4529-87FC-C03D691FA87B}" dt="2018-02-26T05:56:05.188" v="123" actId="1076"/>
          <ac:grpSpMkLst>
            <pc:docMk/>
            <pc:sldMk cId="592463958" sldId="268"/>
            <ac:grpSpMk id="3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4112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3504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43085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57045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0640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55170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2961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7997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4641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93464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92655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F11AB-DCEC-4254-BFF2-0CAA73C4DB6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AC744-2DB4-4906-817D-6CE1A3E7B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22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4745" y="397564"/>
            <a:ext cx="112530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СОВЕТ ПЕДАГОГОВ, 23 МАЯ 2017</a:t>
            </a:r>
            <a:endParaRPr lang="ru-RU" sz="6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19" y="1548361"/>
            <a:ext cx="8535561" cy="464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14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5800" y="108291"/>
            <a:ext cx="51478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Анализ результатов мониторинга АООПДО</a:t>
            </a:r>
            <a:endParaRPr lang="ru-RU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58608" y="4638881"/>
            <a:ext cx="59147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Удовлетворенность родителей качеством образования</a:t>
            </a:r>
            <a:endParaRPr lang="ru-RU" sz="4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677478" y="740461"/>
            <a:ext cx="4837043" cy="4072791"/>
            <a:chOff x="3677478" y="740461"/>
            <a:chExt cx="4837043" cy="4072791"/>
          </a:xfrm>
        </p:grpSpPr>
        <p:pic>
          <p:nvPicPr>
            <p:cNvPr id="2050" name="Picture 2" descr="http://agnesvanzanten.be/fr/10/children-playing-clipart-black-and-white-i8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478" y="740461"/>
              <a:ext cx="4837043" cy="4072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810539" y="277685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/>
                <a:t>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54348" y="3523919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10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5" y="1602769"/>
            <a:ext cx="10369824" cy="48729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70921" y="861536"/>
            <a:ext cx="70501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Осваивали АООПДО – 140 </a:t>
            </a:r>
            <a:r>
              <a:rPr lang="ru-RU" sz="2400" dirty="0">
                <a:solidFill>
                  <a:schemeClr val="bg1"/>
                </a:solidFill>
              </a:rPr>
              <a:t>(на 16 меньше, чем в 2015-16)</a:t>
            </a:r>
            <a:endParaRPr lang="ru-RU" sz="4000" dirty="0">
              <a:solidFill>
                <a:schemeClr val="bg1"/>
              </a:solidFill>
            </a:endParaRPr>
          </a:p>
          <a:p>
            <a:r>
              <a:rPr lang="ru-RU" sz="4800" dirty="0">
                <a:solidFill>
                  <a:schemeClr val="bg1"/>
                </a:solidFill>
              </a:rPr>
              <a:t>Осваивали ИАОПДО – 10</a:t>
            </a:r>
          </a:p>
          <a:p>
            <a:r>
              <a:rPr lang="ru-RU" sz="2400" dirty="0">
                <a:solidFill>
                  <a:schemeClr val="bg1"/>
                </a:solidFill>
              </a:rPr>
              <a:t>(на 5 детей больше, чем в 2015-16)</a:t>
            </a:r>
          </a:p>
        </p:txBody>
      </p:sp>
    </p:spTree>
    <p:extLst>
      <p:ext uri="{BB962C8B-B14F-4D97-AF65-F5344CB8AC3E}">
        <p14:creationId xmlns:p14="http://schemas.microsoft.com/office/powerpoint/2010/main" val="100158942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45678" y="136482"/>
            <a:ext cx="67718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Средняя группа «Огонек»</a:t>
            </a:r>
            <a:endParaRPr lang="ru-RU" sz="4400" b="1" dirty="0">
              <a:solidFill>
                <a:prstClr val="black"/>
              </a:solidFill>
            </a:endParaRPr>
          </a:p>
        </p:txBody>
      </p:sp>
      <p:pic>
        <p:nvPicPr>
          <p:cNvPr id="3074" name="Picture 2" descr="http://agnesvanzanten.be/fr/10/children-playing-together-clip-art-black-and-white-i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21" y="1069813"/>
            <a:ext cx="2540174" cy="1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4174435" y="136482"/>
            <a:ext cx="7500543" cy="2734848"/>
            <a:chOff x="4174435" y="136482"/>
            <a:chExt cx="7500543" cy="2734848"/>
          </a:xfrm>
        </p:grpSpPr>
        <p:pic>
          <p:nvPicPr>
            <p:cNvPr id="8194" name="Picture 2" descr="http://clipart-library.com/image_gallery/33144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317539" y="136482"/>
              <a:ext cx="2357439" cy="2734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Прямая со стрелкой 4"/>
            <p:cNvCxnSpPr>
              <a:cxnSpLocks/>
            </p:cNvCxnSpPr>
            <p:nvPr/>
          </p:nvCxnSpPr>
          <p:spPr>
            <a:xfrm flipV="1">
              <a:off x="4174435" y="1378227"/>
              <a:ext cx="4929808" cy="1245703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643AD41-08D7-43FA-8AEE-4655651A03FB}"/>
              </a:ext>
            </a:extLst>
          </p:cNvPr>
          <p:cNvSpPr/>
          <p:nvPr/>
        </p:nvSpPr>
        <p:spPr>
          <a:xfrm>
            <a:off x="795130" y="3343634"/>
            <a:ext cx="10601739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Наиболее успешно проявилась детская деятельность в областях физического и художественно-эстетического развития, что можно объяснить сочетанием двух факторов: онтогенетическим развитием крупной и мелкой моторики детей пятого года жизни и грамотным созданием необходимых средовых и образовательных условий для реализации полноценного физического развития детей, немалая роль в котором принадлежит не только непосредственно занятиям физкультурой, но и танцам, ритмическим движениям, а также продуктивной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31993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clipartfinders.com/clipart/43/black-and-white-kids-reading-clip-art--432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133" y="199514"/>
            <a:ext cx="3418546" cy="231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4727" y="973992"/>
            <a:ext cx="74344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Средняя группа «Солнышко»</a:t>
            </a:r>
            <a:endParaRPr lang="ru-RU" sz="4400" b="1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://www.premiereflooring.com/pages/26/children-clip-art-black-and-white-38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82" y="5245629"/>
            <a:ext cx="2335301" cy="141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3383FF1-15C2-4F52-9F08-DBAB8CE11AFE}"/>
              </a:ext>
            </a:extLst>
          </p:cNvPr>
          <p:cNvSpPr/>
          <p:nvPr/>
        </p:nvSpPr>
        <p:spPr>
          <a:xfrm>
            <a:off x="596347" y="2545676"/>
            <a:ext cx="11345836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Внутри группы образовались устойчивые дружеские отношения между детьми, доверительные отношения с педагогами, что в организационном плане помогает решать более сложные образовательные задачи, связанные с поисковой деятельностью познавательного характера. В этой группе сложилась традиция ведения мини-музея, посвященного родному городу. Наибольших успехов дети достигли в таких областях, как социально-коммуникативное и познавательное развитие.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FE3972F-3146-4188-8359-DFF5209B71BA}"/>
              </a:ext>
            </a:extLst>
          </p:cNvPr>
          <p:cNvSpPr/>
          <p:nvPr/>
        </p:nvSpPr>
        <p:spPr>
          <a:xfrm>
            <a:off x="1550504" y="5425410"/>
            <a:ext cx="7845288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Следует обратить внимание на создание условий, способствующих художественно-эстетическому развитию (а именно музыкальному) для развития индивидуальных способностей и сохранения интереса к данному виду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444079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8627" y="2175992"/>
            <a:ext cx="4227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Старшие группы: «Зайчик», «Светлячок»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3" y="37197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Подготовительные группы: «Росинка», «Мотылек»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7" name="Стрелка: вниз 6"/>
          <p:cNvSpPr/>
          <p:nvPr/>
        </p:nvSpPr>
        <p:spPr>
          <a:xfrm>
            <a:off x="3949152" y="4536340"/>
            <a:ext cx="609600" cy="673251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304803" y="494223"/>
            <a:ext cx="11887197" cy="6097486"/>
            <a:chOff x="304803" y="494223"/>
            <a:chExt cx="11887197" cy="6097486"/>
          </a:xfrm>
        </p:grpSpPr>
        <p:pic>
          <p:nvPicPr>
            <p:cNvPr id="4098" name="Picture 2" descr="http://millenniumstudio.net/books-clip-art-black-and-white-2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310" y="4536340"/>
              <a:ext cx="2229690" cy="205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http://www.clipartkid.com/images/17/black-and-white-girl-walking-with-a-book-clip-art-black-and-white-UacNyg-clipart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3" y="494223"/>
              <a:ext cx="1713058" cy="2468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3F2A5EA-BCD6-4D4C-95DB-2CB936F57BC1}"/>
              </a:ext>
            </a:extLst>
          </p:cNvPr>
          <p:cNvSpPr/>
          <p:nvPr/>
        </p:nvSpPr>
        <p:spPr>
          <a:xfrm>
            <a:off x="2017860" y="374332"/>
            <a:ext cx="9418765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За год дети стали участниками не только регулярной коррекционно-образовательной деятельности, но и принимали участие в логопедических играх-викторинах и квестах, участвовали в театрально-музыкальных постановках и выступлениях. Организованная коррекционно-образовательная деятельность была выстроена таким образом, что речевая активность и инициатива детей не только поддерживались, но и стимулировалась и развивалась.</a:t>
            </a:r>
          </a:p>
        </p:txBody>
      </p:sp>
      <p:pic>
        <p:nvPicPr>
          <p:cNvPr id="5122" name="Picture 2" descr="http://www.premiereflooring.com/pages/1/children-clip-art-black-and-white-7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446" y="1870605"/>
            <a:ext cx="3624181" cy="318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077155" y="1964137"/>
            <a:ext cx="646232" cy="68890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9156E28-45E2-48A9-919D-D4BDCCBE17BF}"/>
              </a:ext>
            </a:extLst>
          </p:cNvPr>
          <p:cNvSpPr/>
          <p:nvPr/>
        </p:nvSpPr>
        <p:spPr>
          <a:xfrm>
            <a:off x="242129" y="5271741"/>
            <a:ext cx="958766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Дети подготовительных к школе групп находятся на этапе завершения дошкольного образования, многие вышли их программы коррекции (см. результаты ПМПК по группам) или же находятся на этапе завершения коррекции речевых нарушений. Интересы и способности детей проявляются во всех образовательных областях в зависимости от индивидуальных предпочтений и возможностей.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1544111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4056" y="948565"/>
            <a:ext cx="4762500" cy="4695825"/>
            <a:chOff x="154056" y="948565"/>
            <a:chExt cx="4762500" cy="4695825"/>
          </a:xfrm>
        </p:grpSpPr>
        <p:pic>
          <p:nvPicPr>
            <p:cNvPr id="6146" name="Picture 2" descr="http://cliparts.co/cliparts/rin/K78/rinK78xR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56" y="948565"/>
              <a:ext cx="4762500" cy="469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762122" y="3906078"/>
              <a:ext cx="165122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/>
                <a:t>РОПДО</a:t>
              </a:r>
            </a:p>
            <a:p>
              <a:pPr algn="ctr"/>
              <a:r>
                <a:rPr lang="ru-RU" sz="1600" b="1" dirty="0"/>
                <a:t>старшей группы</a:t>
              </a:r>
            </a:p>
            <a:p>
              <a:pPr algn="ctr"/>
              <a:r>
                <a:rPr lang="ru-RU" sz="1600" b="1" dirty="0"/>
                <a:t>«Огонек»</a:t>
              </a:r>
            </a:p>
            <a:p>
              <a:pPr algn="ctr"/>
              <a:r>
                <a:rPr lang="ru-RU" sz="1600" b="1" dirty="0"/>
                <a:t>с приоритетным</a:t>
              </a:r>
            </a:p>
            <a:p>
              <a:pPr algn="ctr"/>
              <a:r>
                <a:rPr lang="ru-RU" sz="1600" b="1" dirty="0"/>
                <a:t>направлением…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916556" y="520511"/>
            <a:ext cx="6904383" cy="58169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>
                <a:ln>
                  <a:solidFill>
                    <a:schemeClr val="tx1"/>
                  </a:solidFill>
                </a:ln>
              </a:rPr>
              <a:t>Памятка</a:t>
            </a:r>
          </a:p>
          <a:p>
            <a:pPr marL="514350" lvl="0" indent="-514350">
              <a:buAutoNum type="arabicPeriod"/>
            </a:pPr>
            <a:r>
              <a:rPr lang="ru-RU" sz="2400" b="1" dirty="0">
                <a:ln>
                  <a:solidFill>
                    <a:schemeClr val="tx1"/>
                  </a:solidFill>
                </a:ln>
              </a:rPr>
              <a:t>Готовность рабочих РОПДО – к 1 сентября</a:t>
            </a:r>
          </a:p>
          <a:p>
            <a:pPr marL="514350" lvl="0" indent="-514350">
              <a:buAutoNum type="arabicPeriod"/>
            </a:pPr>
            <a:r>
              <a:rPr lang="ru-RU" sz="2400" b="1" dirty="0">
                <a:ln>
                  <a:solidFill>
                    <a:schemeClr val="tx1"/>
                  </a:solidFill>
                </a:ln>
              </a:rPr>
              <a:t>Готовность ИОПДО – к 18 сентября</a:t>
            </a:r>
          </a:p>
          <a:p>
            <a:pPr marL="514350" lvl="0" indent="-514350">
              <a:buAutoNum type="arabicPeriod"/>
            </a:pPr>
            <a:r>
              <a:rPr lang="ru-RU" sz="2400" b="1" dirty="0">
                <a:ln>
                  <a:solidFill>
                    <a:schemeClr val="tx1"/>
                  </a:solidFill>
                </a:ln>
              </a:rPr>
              <a:t>Вся документация по номенклатуре – к 1 сентября</a:t>
            </a:r>
          </a:p>
          <a:p>
            <a:pPr marL="514350" lvl="0" indent="-514350">
              <a:buAutoNum type="arabicPeriod"/>
            </a:pPr>
            <a:r>
              <a:rPr lang="ru-RU" sz="2400" b="1" dirty="0">
                <a:ln>
                  <a:solidFill>
                    <a:schemeClr val="tx1"/>
                  </a:solidFill>
                </a:ln>
              </a:rPr>
              <a:t>Педагогическая диагностика – в течении сентября в процессе ОД, свободной деятельности, игровой деятельности, режимных моментов (наблюдение, анализ ПД, беседы, ситуации)</a:t>
            </a:r>
          </a:p>
          <a:p>
            <a:pPr marL="514350" lvl="0" indent="-514350">
              <a:buAutoNum type="arabicPeriod"/>
            </a:pPr>
            <a:r>
              <a:rPr lang="ru-RU" sz="2400" b="1" dirty="0">
                <a:ln>
                  <a:solidFill>
                    <a:schemeClr val="tx1"/>
                  </a:solidFill>
                </a:ln>
              </a:rPr>
              <a:t>Психологическая и логопедическая диагностики – до 15 сентября (индивидуальное тестирование)</a:t>
            </a:r>
          </a:p>
          <a:p>
            <a:pPr lvl="0"/>
            <a:endParaRPr lang="ru-RU" sz="2400" b="1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2857285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890093" y="380792"/>
            <a:ext cx="5050115" cy="5423659"/>
            <a:chOff x="6122504" y="341035"/>
            <a:chExt cx="5050115" cy="542365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6122504" y="341035"/>
              <a:ext cx="5050115" cy="5423659"/>
              <a:chOff x="7486444" y="1683854"/>
              <a:chExt cx="4295775" cy="4762500"/>
            </a:xfrm>
          </p:grpSpPr>
          <p:pic>
            <p:nvPicPr>
              <p:cNvPr id="9218" name="Picture 2" descr="http://content.mycutegraphics.com/graphics/art/girl-painting-black-white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86444" y="1683854"/>
                <a:ext cx="4295775" cy="476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Прямоугольник 2"/>
              <p:cNvSpPr/>
              <p:nvPr/>
            </p:nvSpPr>
            <p:spPr>
              <a:xfrm>
                <a:off x="7792278" y="2372140"/>
                <a:ext cx="1895061" cy="21070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" name="Прямоугольник 1"/>
            <p:cNvSpPr/>
            <p:nvPr/>
          </p:nvSpPr>
          <p:spPr>
            <a:xfrm>
              <a:off x="6122504" y="1270647"/>
              <a:ext cx="288897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200" b="1" dirty="0">
                  <a:ln>
                    <a:solidFill>
                      <a:prstClr val="black"/>
                    </a:solidFill>
                  </a:ln>
                </a:rPr>
                <a:t>Чего не хватает для образования?</a:t>
              </a:r>
              <a:endParaRPr lang="ru-RU" sz="3200" b="1" dirty="0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55553" y="589679"/>
            <a:ext cx="63345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</a:rPr>
              <a:t>Оборудования для оздоровления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</a:rPr>
              <a:t>Ограждений между участками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</a:rPr>
              <a:t>Новой современной интерактивной доски</a:t>
            </a:r>
            <a:endParaRPr lang="ru-RU" sz="3600" b="1" dirty="0">
              <a:solidFill>
                <a:srgbClr val="FF000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prstClr val="black"/>
                  </a:solidFill>
                </a:ln>
                <a:solidFill>
                  <a:srgbClr val="00FF00"/>
                </a:solidFill>
              </a:rPr>
              <a:t>Кружков технической направленности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Игрового оборудования на участках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AA3A516-E751-4CF2-947A-DC9E7B59BB00}"/>
              </a:ext>
            </a:extLst>
          </p:cNvPr>
          <p:cNvSpPr txBox="1"/>
          <p:nvPr/>
        </p:nvSpPr>
        <p:spPr>
          <a:xfrm>
            <a:off x="7799323" y="11460"/>
            <a:ext cx="439267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РЕЗУЛЬТАТЫ АНКЕТИРОВАНИЯ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061883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82437" y="679587"/>
            <a:ext cx="5336485" cy="5058605"/>
            <a:chOff x="520977" y="255517"/>
            <a:chExt cx="5203962" cy="4850093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520977" y="255517"/>
              <a:ext cx="5203962" cy="4850093"/>
              <a:chOff x="467968" y="282022"/>
              <a:chExt cx="5203962" cy="4850093"/>
            </a:xfrm>
          </p:grpSpPr>
          <p:pic>
            <p:nvPicPr>
              <p:cNvPr id="7170" name="Picture 2" descr="http://stevetipson.co.uk/wp-content/plugins/akismet/children-clip-art-black-and-white-i9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968" y="282022"/>
                <a:ext cx="5203962" cy="48500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2093842" y="755375"/>
                <a:ext cx="1484245" cy="2438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669773" y="1033669"/>
              <a:ext cx="24384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Оценка</a:t>
              </a:r>
            </a:p>
            <a:p>
              <a:pPr algn="ctr"/>
              <a:r>
                <a:rPr lang="ru-RU" sz="2000" b="1" dirty="0"/>
                <a:t>собственных</a:t>
              </a:r>
            </a:p>
            <a:p>
              <a:pPr algn="ctr"/>
              <a:r>
                <a:rPr lang="ru-RU" sz="2000" b="1" dirty="0"/>
                <a:t>усилий</a:t>
              </a:r>
            </a:p>
            <a:p>
              <a:pPr algn="ctr"/>
              <a:r>
                <a:rPr lang="ru-RU" sz="2000" b="1" dirty="0"/>
                <a:t>по участию в коррекции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628262" y="576943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ru-RU" sz="40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85% - всегда выполняют все задания учителя-логопеда</a:t>
            </a:r>
          </a:p>
          <a:p>
            <a:pPr lvl="0"/>
            <a:endParaRPr lang="ru-RU" sz="4000" b="1" dirty="0">
              <a:ln>
                <a:solidFill>
                  <a:prstClr val="black"/>
                </a:solidFill>
              </a:ln>
              <a:solidFill>
                <a:prstClr val="white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ru-RU" sz="40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15% - не имеют для выполнения заданий в полном объеме достаточного времени и сил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2A06675-03FE-486C-95FB-9004EA48F06D}"/>
              </a:ext>
            </a:extLst>
          </p:cNvPr>
          <p:cNvSpPr txBox="1"/>
          <p:nvPr/>
        </p:nvSpPr>
        <p:spPr>
          <a:xfrm>
            <a:off x="7799323" y="11460"/>
            <a:ext cx="439267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РЕЗУЛЬТАТЫ АНКЕТИРОВАНИЯ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92491592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3106998" y="286558"/>
            <a:ext cx="6822800" cy="4665725"/>
            <a:chOff x="2109166" y="119269"/>
            <a:chExt cx="6822800" cy="46657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109166" y="119269"/>
              <a:ext cx="6822800" cy="4665725"/>
              <a:chOff x="730940" y="0"/>
              <a:chExt cx="6760956" cy="4597449"/>
            </a:xfrm>
          </p:grpSpPr>
          <p:pic>
            <p:nvPicPr>
              <p:cNvPr id="3" name="Picture 2" descr="http://thediamondexchange.net/14/children-clip-art-black-and-white-513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940" y="0"/>
                <a:ext cx="6760956" cy="45974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2010056" y="3706274"/>
                <a:ext cx="4041913" cy="4108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3418220" y="3880584"/>
              <a:ext cx="40788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КАК ИЗМЕНИЛСЯ РЕБЕНОК +</a:t>
              </a:r>
            </a:p>
            <a:p>
              <a:r>
                <a:rPr lang="ru-RU" sz="2000" b="1" dirty="0">
                  <a:solidFill>
                    <a:schemeClr val="bg1"/>
                  </a:solidFill>
                </a:rPr>
                <a:t>ЧТО ОСОБЕННО ЗАПОМНИЛОСЬ</a:t>
              </a: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9704724" y="2817491"/>
            <a:ext cx="29828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МК педагогов, родительские клубы</a:t>
            </a:r>
            <a:endParaRPr lang="ru-RU" sz="2800" b="1" dirty="0">
              <a:solidFill>
                <a:prstClr val="black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353679" y="454843"/>
            <a:ext cx="11664151" cy="6235385"/>
            <a:chOff x="353679" y="454843"/>
            <a:chExt cx="11664151" cy="6235385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53679" y="5300721"/>
              <a:ext cx="458990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3200" b="1" dirty="0">
                  <a:ln>
                    <a:solidFill>
                      <a:prstClr val="black"/>
                    </a:solidFill>
                  </a:ln>
                  <a:solidFill>
                    <a:srgbClr val="FFFF00"/>
                  </a:solidFill>
                </a:rPr>
                <a:t>выучил стихотворение и научил этому сестренку</a:t>
              </a:r>
              <a:endParaRPr lang="ru-RU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882744" y="454843"/>
              <a:ext cx="31350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3200" b="1" dirty="0">
                  <a:ln>
                    <a:solidFill>
                      <a:prstClr val="black"/>
                    </a:solidFill>
                  </a:ln>
                  <a:solidFill>
                    <a:srgbClr val="FFFF00"/>
                  </a:solidFill>
                </a:rPr>
                <a:t>научился читать</a:t>
              </a:r>
              <a:endParaRPr lang="ru-RU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201896" y="5120568"/>
              <a:ext cx="481593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200" b="1" dirty="0">
                  <a:ln>
                    <a:solidFill>
                      <a:prstClr val="black"/>
                    </a:solidFill>
                  </a:ln>
                  <a:solidFill>
                    <a:srgbClr val="FFFF00"/>
                  </a:solidFill>
                </a:rPr>
                <a:t>стала танцевать вместе с детьми, участвовать в хороводах</a:t>
              </a:r>
              <a:endParaRPr lang="ru-RU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7851" y="2714730"/>
            <a:ext cx="35109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индивидуальные выступления, детские спектакли, веселые нотки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6079" y="286558"/>
            <a:ext cx="35109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24% - значительные улучшения речи и в сфере коммуникации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5839B4F-9549-46A6-8F38-418B3856A4FB}"/>
              </a:ext>
            </a:extLst>
          </p:cNvPr>
          <p:cNvSpPr txBox="1"/>
          <p:nvPr/>
        </p:nvSpPr>
        <p:spPr>
          <a:xfrm>
            <a:off x="7799323" y="11460"/>
            <a:ext cx="439267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РЕЗУЛЬТАТЫ АНКЕТИРОВАНИЯ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711339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ipart-work.net/data_gallery/valentines-day-clip-art-black-and-white-for-kids-orPvKb-clip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172" y="1549818"/>
            <a:ext cx="5947001" cy="479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2933416" y="586628"/>
            <a:ext cx="6152026" cy="4352009"/>
            <a:chOff x="5848623" y="-204155"/>
            <a:chExt cx="6152026" cy="4352009"/>
          </a:xfrm>
        </p:grpSpPr>
        <p:sp>
          <p:nvSpPr>
            <p:cNvPr id="6" name="TextBox 5"/>
            <p:cNvSpPr txBox="1"/>
            <p:nvPr/>
          </p:nvSpPr>
          <p:spPr>
            <a:xfrm rot="818709">
              <a:off x="7813645" y="3193747"/>
              <a:ext cx="163724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/>
                <a:t>ЧТО</a:t>
              </a:r>
            </a:p>
            <a:p>
              <a:pPr algn="ctr"/>
              <a:r>
                <a:rPr lang="ru-RU" sz="2800" b="1" dirty="0"/>
                <a:t>ВАЖНЕЕ?</a:t>
              </a:r>
            </a:p>
          </p:txBody>
        </p:sp>
        <p:pic>
          <p:nvPicPr>
            <p:cNvPr id="1028" name="Picture 4" descr="http://image.spreadshirt.net/image-server/v1/designs/14573355,width=178,height=178/king,-queen,-princess,-crown,-crowned,-graffiti,-graffity,-street-art,-skateboard,-snowboard,-ski,-hero,-super,-gothic,-goth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2644">
              <a:off x="9643044" y="104315"/>
              <a:ext cx="2357605" cy="2357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2005">
              <a:off x="5848623" y="-204155"/>
              <a:ext cx="2597121" cy="259712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 rot="294408">
              <a:off x="10101861" y="1308938"/>
              <a:ext cx="13431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/>
                <a:t>СЕМЬЯ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294408">
              <a:off x="6475611" y="1105607"/>
              <a:ext cx="13431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/>
                <a:t>ДОО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8951415" y="3181156"/>
            <a:ext cx="32003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Роль педагогов в воспитании детей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72% - очень большая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25% - наравне с семьей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3539" y="304185"/>
            <a:ext cx="31737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Несут ответственность за воспитание детей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77% - именно родители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20% - делят ответственность с ДОО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701CE90-3B09-45B3-AE95-EB182CD460E2}"/>
              </a:ext>
            </a:extLst>
          </p:cNvPr>
          <p:cNvSpPr txBox="1"/>
          <p:nvPr/>
        </p:nvSpPr>
        <p:spPr>
          <a:xfrm>
            <a:off x="7799323" y="11460"/>
            <a:ext cx="439267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РЕЗУЛЬТАТЫ АНКЕТИРОВАНИЯ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2274995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 descr="http://clipartsign.com/upload/2016/10/17/chinese-food-clip-art-2-imag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534" y="-220648"/>
            <a:ext cx="2953876" cy="437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ages.clipartpanda.com/summer-clipart-black-and-white-beach_trip_black_white_line_art_coloring_book_colouring-1969p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26" y="422338"/>
            <a:ext cx="8325571" cy="615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fs00.infourok.ru/images/doc/144/167627/hello_html_2cec4f7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9120" y="-69273"/>
            <a:ext cx="5715000" cy="692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65626" y="422338"/>
            <a:ext cx="12026374" cy="6174798"/>
            <a:chOff x="165626" y="422338"/>
            <a:chExt cx="12026374" cy="6174798"/>
          </a:xfrm>
        </p:grpSpPr>
        <p:pic>
          <p:nvPicPr>
            <p:cNvPr id="5124" name="Picture 4" descr="http://clipart-library.com/images/AcbKXA5Li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429" y="422338"/>
              <a:ext cx="8325571" cy="6174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 rot="276723">
              <a:off x="165626" y="2053334"/>
              <a:ext cx="2204487" cy="780472"/>
            </a:xfrm>
            <a:prstGeom prst="rect">
              <a:avLst/>
            </a:prstGeom>
            <a:noFill/>
          </p:spPr>
          <p:txBody>
            <a:bodyPr wrap="none" rtlCol="0">
              <a:prstTxWarp prst="textTriangle">
                <a:avLst>
                  <a:gd name="adj" fmla="val 61303"/>
                </a:avLst>
              </a:prstTxWarp>
              <a:spAutoFit/>
            </a:bodyPr>
            <a:lstStyle/>
            <a:p>
              <a:r>
                <a:rPr lang="ru-RU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БЕРЕНДЕЙ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431A7A3-BAE1-4DEB-83AB-CD773823E583}"/>
              </a:ext>
            </a:extLst>
          </p:cNvPr>
          <p:cNvSpPr txBox="1"/>
          <p:nvPr/>
        </p:nvSpPr>
        <p:spPr>
          <a:xfrm>
            <a:off x="5868538" y="4599296"/>
            <a:ext cx="22988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ПРОФСОЮЗ</a:t>
            </a:r>
          </a:p>
        </p:txBody>
      </p:sp>
    </p:spTree>
    <p:extLst>
      <p:ext uri="{BB962C8B-B14F-4D97-AF65-F5344CB8AC3E}">
        <p14:creationId xmlns:p14="http://schemas.microsoft.com/office/powerpoint/2010/main" val="592463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550</Words>
  <Application>Microsoft Office PowerPoint</Application>
  <PresentationFormat>Широкоэкранный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Хохлова</dc:creator>
  <cp:lastModifiedBy>1</cp:lastModifiedBy>
  <cp:revision>27</cp:revision>
  <dcterms:created xsi:type="dcterms:W3CDTF">2017-05-22T02:12:22Z</dcterms:created>
  <dcterms:modified xsi:type="dcterms:W3CDTF">2018-03-14T02:35:40Z</dcterms:modified>
</cp:coreProperties>
</file>