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59" r:id="rId4"/>
    <p:sldId id="260" r:id="rId5"/>
    <p:sldId id="258" r:id="rId6"/>
    <p:sldId id="257" r:id="rId7"/>
    <p:sldId id="262" r:id="rId8"/>
    <p:sldId id="265" r:id="rId9"/>
    <p:sldId id="263" r:id="rId10"/>
    <p:sldId id="266" r:id="rId11"/>
    <p:sldId id="264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480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30456-4133-43AF-AAF9-25DC2A22ACF3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E7873-D31D-4E70-8DFF-45D574ED08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21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E7873-D31D-4E70-8DFF-45D574ED089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583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E7873-D31D-4E70-8DFF-45D574ED089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980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DDD39-98A3-4967-A13E-8F40502B5D7B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56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A1C3-715E-452A-B9F5-BFA24C2AB3AE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7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9939-C8B9-422F-8E72-06B33FAEA0CD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998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DF774-8437-43A4-BB18-97C55580B2F8}" type="datetime1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75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1004-E341-4B07-91B5-09A19A9D35CD}" type="datetime1">
              <a:rPr lang="ru-RU" smtClean="0"/>
              <a:t>09.11.2015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164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10419-7A22-47DF-B378-9C0DA4596AAB}" type="datetime1">
              <a:rPr lang="ru-RU" smtClean="0"/>
              <a:t>09.11.2015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68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AEF7-E8C7-49C5-B64E-F812D6CACABD}" type="datetime1">
              <a:rPr lang="ru-RU" smtClean="0"/>
              <a:t>09.11.2015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94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DF28-4528-4D2A-AF5B-C460421113C4}" type="datetime1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887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A11D-1399-4105-9535-CFC4C525D52E}" type="datetime1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63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326B-9972-4FCB-909C-67ED26E66F4B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81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F6610-627D-411A-8246-F1BC5553A966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249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3435-C46E-4F6A-808F-177D0217E9B7}" type="datetime1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DB0B1-D6A3-484D-9508-8BFD41413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8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Из опыта разработки адаптированной образовательной программы для ребенка с ОВЗ в ДОУ №16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59856" y="3602038"/>
            <a:ext cx="4308143" cy="165576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Н.А. Болсуновская, научный руководитель проекта по инклюзивному образованию в ДОУ №16</a:t>
            </a:r>
            <a:endParaRPr lang="en-US" dirty="0" smtClean="0"/>
          </a:p>
          <a:p>
            <a:r>
              <a:rPr lang="ru-RU" smtClean="0"/>
              <a:t>Проект поддержан </a:t>
            </a:r>
            <a:r>
              <a:rPr lang="ru-RU" dirty="0" smtClean="0"/>
              <a:t>субсидией конкурса инновационных услуг администрации края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65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Образовательный процесс для  детей с ОВЗ в рамках инклюзии строится на основе  </a:t>
            </a:r>
            <a:r>
              <a:rPr lang="ru-RU" sz="3500" dirty="0"/>
              <a:t>А</a:t>
            </a:r>
            <a:r>
              <a:rPr lang="ru-RU" sz="3500" dirty="0" smtClean="0"/>
              <a:t>даптированной образовательной программы</a:t>
            </a:r>
            <a:endParaRPr lang="ru-RU" sz="35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5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Адаптированная образовательная программа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2524835"/>
            <a:ext cx="10515600" cy="36521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образовательная программа, адаптированная для обучения лиц с ограниченными возможностями здоровья с учетом особенностей их психофизического развития, индивидуальных возможностей и при необходимости обеспечивающая коррекцию нарушений развития и социальную адаптацию указанных лиц (ФЗ №273 «Об Образовании в Российской Федерации);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74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Надо разграничивать АОП и АООП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АОП 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На конкретных детей в рамках инклюзии</a:t>
            </a:r>
          </a:p>
          <a:p>
            <a:r>
              <a:rPr lang="ru-RU" dirty="0" smtClean="0"/>
              <a:t>АОП опирается на ООП или АООП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АООП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Школа, «коррекционный класс»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33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адаптируется в программе по сравнению с основной?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Сроки и структура</a:t>
            </a:r>
          </a:p>
          <a:p>
            <a:pPr lvl="0"/>
            <a:r>
              <a:rPr lang="ru-RU" dirty="0" smtClean="0"/>
              <a:t>Содержание и результаты</a:t>
            </a:r>
            <a:endParaRPr lang="ru-RU" dirty="0"/>
          </a:p>
          <a:p>
            <a:pPr lvl="0"/>
            <a:r>
              <a:rPr lang="ru-RU" dirty="0"/>
              <a:t>Условия</a:t>
            </a:r>
          </a:p>
          <a:p>
            <a:pPr lvl="0"/>
            <a:r>
              <a:rPr lang="ru-RU" dirty="0"/>
              <a:t>Методы, приемы, способы, формы, виды деятельности</a:t>
            </a:r>
          </a:p>
          <a:p>
            <a:pPr lvl="0"/>
            <a:r>
              <a:rPr lang="ru-RU" dirty="0"/>
              <a:t>Режим посещения и график организации учебно-воспитательного процесса на протяжении </a:t>
            </a:r>
            <a:r>
              <a:rPr lang="ru-RU" b="1" dirty="0"/>
              <a:t>дня</a:t>
            </a:r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00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АОП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Разрабатывается командой</a:t>
            </a:r>
          </a:p>
          <a:p>
            <a:r>
              <a:rPr lang="ru-RU" dirty="0" smtClean="0"/>
              <a:t>Утверждается педагогическим советом</a:t>
            </a:r>
          </a:p>
          <a:p>
            <a:r>
              <a:rPr lang="ru-RU" dirty="0" smtClean="0"/>
              <a:t>Наличие обязательно</a:t>
            </a:r>
          </a:p>
          <a:p>
            <a:r>
              <a:rPr lang="ru-RU" dirty="0" smtClean="0"/>
              <a:t>Внутренний документ, оформление может варьировать</a:t>
            </a:r>
          </a:p>
          <a:p>
            <a:r>
              <a:rPr lang="ru-RU" dirty="0" smtClean="0"/>
              <a:t>Предельно конкретный и рабочий документ, на основе которого реально идет работа!</a:t>
            </a:r>
          </a:p>
          <a:p>
            <a:r>
              <a:rPr lang="ru-RU" dirty="0" smtClean="0"/>
              <a:t>АОП разрабатывается на определенный срок (3,6,9 месяцев)</a:t>
            </a:r>
          </a:p>
          <a:p>
            <a:r>
              <a:rPr lang="ru-RU" dirty="0" smtClean="0"/>
              <a:t>Реализация АОП отслеживается командой и в программу вносятся изменения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33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мы прописываем в АОП?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1128"/>
            <a:ext cx="10515600" cy="519979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Целевой раздел</a:t>
            </a:r>
            <a:endParaRPr lang="en-US" b="1" dirty="0" smtClean="0"/>
          </a:p>
          <a:p>
            <a:r>
              <a:rPr lang="ru-RU" dirty="0" smtClean="0"/>
              <a:t>Психолого-педагогическая характеристика ребенка и группы, куда включается (предельно конкретная: считает до 3, говорит 2 слова, знает фигуру «треугольник» и </a:t>
            </a:r>
            <a:r>
              <a:rPr lang="ru-RU" dirty="0" err="1" smtClean="0"/>
              <a:t>тд</a:t>
            </a:r>
            <a:r>
              <a:rPr lang="ru-RU" dirty="0" smtClean="0"/>
              <a:t>)</a:t>
            </a:r>
          </a:p>
          <a:p>
            <a:r>
              <a:rPr lang="ru-RU" dirty="0" smtClean="0"/>
              <a:t>Цели и задачи</a:t>
            </a:r>
          </a:p>
          <a:p>
            <a:r>
              <a:rPr lang="ru-RU" dirty="0" smtClean="0"/>
              <a:t>Программно-методическое обеспечение</a:t>
            </a:r>
          </a:p>
          <a:p>
            <a:pPr marL="0" indent="0">
              <a:buNone/>
            </a:pPr>
            <a:r>
              <a:rPr lang="ru-RU" b="1" dirty="0" smtClean="0"/>
              <a:t>Содержание:</a:t>
            </a:r>
          </a:p>
          <a:p>
            <a:r>
              <a:rPr lang="ru-RU" dirty="0" smtClean="0"/>
              <a:t>Задачи и результаты по образовательным областям. Принципы, методы, приемы, формы</a:t>
            </a:r>
          </a:p>
          <a:p>
            <a:r>
              <a:rPr lang="ru-RU" dirty="0" smtClean="0"/>
              <a:t>Взаимодействие специалистов,  социальное партнерство, сетевое взаимодействие</a:t>
            </a:r>
          </a:p>
          <a:p>
            <a:r>
              <a:rPr lang="ru-RU" dirty="0" smtClean="0"/>
              <a:t>Коррекционные программы специалистов, программа </a:t>
            </a:r>
            <a:r>
              <a:rPr lang="ru-RU" dirty="0" err="1" smtClean="0"/>
              <a:t>тьюторского</a:t>
            </a:r>
            <a:r>
              <a:rPr lang="ru-RU" dirty="0" smtClean="0"/>
              <a:t> сопровождения</a:t>
            </a:r>
          </a:p>
          <a:p>
            <a:r>
              <a:rPr lang="ru-RU" dirty="0" smtClean="0"/>
              <a:t>Работа с родителями ребенка с ОВЗ</a:t>
            </a:r>
          </a:p>
          <a:p>
            <a:r>
              <a:rPr lang="ru-RU" dirty="0" smtClean="0"/>
              <a:t>Работа с </a:t>
            </a:r>
            <a:r>
              <a:rPr lang="ru-RU" dirty="0" err="1" smtClean="0"/>
              <a:t>нейротипичными</a:t>
            </a:r>
            <a:r>
              <a:rPr lang="ru-RU" dirty="0" smtClean="0"/>
              <a:t> детьми и их родителями по формированию инклюзивной культуры ( при необходимости)</a:t>
            </a:r>
          </a:p>
          <a:p>
            <a:r>
              <a:rPr lang="ru-RU" dirty="0" smtClean="0"/>
              <a:t>Система мониторинга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90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0500193"/>
              </p:ext>
            </p:extLst>
          </p:nvPr>
        </p:nvGraphicFramePr>
        <p:xfrm>
          <a:off x="838200" y="1026272"/>
          <a:ext cx="5597655" cy="4486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3106"/>
                <a:gridCol w="1912479"/>
                <a:gridCol w="1255685"/>
                <a:gridCol w="1236385"/>
              </a:tblGrid>
              <a:tr h="4078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Область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Задача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Ожидаемые результаты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Форма оценивания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</a:tr>
              <a:tr h="14274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Физическое воспитание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Развитие умения бегать, поворачиваться вокруг себя, кидать мяч, двигаться в заданном направлении. Стимуляция глубокой чувствительности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Ребенок может бежать на расстояние 5-10 метров, кидает мяч.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Деятельностные пробы</a:t>
                      </a:r>
                      <a:endParaRPr lang="ru-RU" sz="9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</a:tr>
              <a:tr h="2650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художественно-эстетическое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Развитие имитации на музыкальном материале –умения хлопать, кружиться, делать «фонарики» по подражанию, удерживать музыкальные инструменты и извлекать из них звуки (бубен и погремушка), самостоятельно брать их.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Расширились умения имитации: хлопает, кружится,  в 60% случаев делает фонарики, самостоятельно берет музыкальный инструмент, играет на нем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Пробы, участие в итоговом событии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82" marR="55282" marT="0" marB="0"/>
                </a:tc>
              </a:tr>
            </a:tbl>
          </a:graphicData>
        </a:graphic>
      </p:graphicFrame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2133" t="41511" r="26155" b="24238"/>
          <a:stretch/>
        </p:blipFill>
        <p:spPr>
          <a:xfrm>
            <a:off x="4954137" y="3839927"/>
            <a:ext cx="6728347" cy="2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2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6696"/>
          </a:xfrm>
        </p:spPr>
        <p:txBody>
          <a:bodyPr/>
          <a:lstStyle/>
          <a:p>
            <a:r>
              <a:rPr lang="ru-RU" dirty="0" smtClean="0"/>
              <a:t>Что прописываем в АОП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91822"/>
            <a:ext cx="10515600" cy="56638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Организационный раздел:</a:t>
            </a:r>
          </a:p>
          <a:p>
            <a:pPr lvl="0"/>
            <a:r>
              <a:rPr lang="ru-RU" dirty="0" smtClean="0"/>
              <a:t>Режим</a:t>
            </a:r>
          </a:p>
          <a:p>
            <a:pPr lvl="0"/>
            <a:r>
              <a:rPr lang="ru-RU" dirty="0" smtClean="0"/>
              <a:t>Учебный план</a:t>
            </a:r>
          </a:p>
          <a:p>
            <a:pPr lvl="0"/>
            <a:r>
              <a:rPr lang="ru-RU" dirty="0" smtClean="0"/>
              <a:t>Мера включения в процесс</a:t>
            </a:r>
            <a:endParaRPr lang="ru-RU" dirty="0"/>
          </a:p>
          <a:p>
            <a:pPr lvl="0"/>
            <a:r>
              <a:rPr lang="ru-RU" dirty="0" smtClean="0"/>
              <a:t>График </a:t>
            </a:r>
            <a:r>
              <a:rPr lang="ru-RU" dirty="0"/>
              <a:t>работы </a:t>
            </a:r>
            <a:r>
              <a:rPr lang="ru-RU" dirty="0" smtClean="0"/>
              <a:t>специалистов и система сетевого взаимодействия</a:t>
            </a:r>
            <a:endParaRPr lang="ru-RU" dirty="0"/>
          </a:p>
          <a:p>
            <a:pPr lvl="0"/>
            <a:r>
              <a:rPr lang="ru-RU" dirty="0" smtClean="0"/>
              <a:t>Условия </a:t>
            </a:r>
            <a:r>
              <a:rPr lang="ru-RU" dirty="0"/>
              <a:t>в реализации инклюзивного образования на групповых занятиях </a:t>
            </a:r>
          </a:p>
          <a:p>
            <a:pPr lvl="0"/>
            <a:r>
              <a:rPr lang="ru-RU" dirty="0"/>
              <a:t>Организация пространственно-предметной среды и </a:t>
            </a:r>
            <a:r>
              <a:rPr lang="ru-RU" dirty="0" err="1"/>
              <a:t>тд</a:t>
            </a:r>
            <a:endParaRPr lang="ru-RU" dirty="0"/>
          </a:p>
          <a:p>
            <a:pPr marL="0" lvl="0" indent="0">
              <a:buNone/>
            </a:pPr>
            <a:r>
              <a:rPr lang="ru-RU" dirty="0"/>
              <a:t>Обеспечение беспрепятственного доступа к зданиям и сооружениям</a:t>
            </a:r>
          </a:p>
          <a:p>
            <a:pPr marL="0" lvl="0" indent="0">
              <a:buNone/>
            </a:pPr>
            <a:r>
              <a:rPr lang="ru-RU" dirty="0"/>
              <a:t>Обеспечение помещений сада специализированным оборудованием и </a:t>
            </a:r>
            <a:r>
              <a:rPr lang="ru-RU" dirty="0" smtClean="0"/>
              <a:t>приспособлениями</a:t>
            </a:r>
          </a:p>
          <a:p>
            <a:pPr marL="0" lvl="0" indent="0">
              <a:buNone/>
            </a:pPr>
            <a:r>
              <a:rPr lang="ru-RU" dirty="0" smtClean="0"/>
              <a:t>Построение </a:t>
            </a:r>
            <a:r>
              <a:rPr lang="ru-RU" dirty="0"/>
              <a:t>комфортной среды: место в группе, организация места, освещение и уровень шума</a:t>
            </a:r>
          </a:p>
          <a:p>
            <a:pPr marL="0" lvl="0" indent="0">
              <a:buNone/>
            </a:pPr>
            <a:r>
              <a:rPr lang="ru-RU" dirty="0"/>
              <a:t>Изменение в помещении</a:t>
            </a:r>
          </a:p>
          <a:p>
            <a:pPr marL="0" lvl="0" indent="0">
              <a:buNone/>
            </a:pPr>
            <a:r>
              <a:rPr lang="ru-RU" dirty="0"/>
              <a:t>Материалы для нормализации тонуса</a:t>
            </a:r>
          </a:p>
          <a:p>
            <a:pPr marL="0" lvl="0" indent="0">
              <a:buNone/>
            </a:pPr>
            <a:r>
              <a:rPr lang="ru-RU" dirty="0"/>
              <a:t>Визуальная поддержка</a:t>
            </a:r>
          </a:p>
          <a:p>
            <a:pPr marL="0" lvl="0" indent="0">
              <a:buNone/>
            </a:pPr>
            <a:r>
              <a:rPr lang="ru-RU" dirty="0"/>
              <a:t>Организация оптимального временного режима и </a:t>
            </a:r>
            <a:r>
              <a:rPr lang="ru-RU" dirty="0" err="1"/>
              <a:t>тд</a:t>
            </a:r>
            <a:endParaRPr lang="ru-RU" dirty="0"/>
          </a:p>
          <a:p>
            <a:r>
              <a:rPr lang="ru-RU" dirty="0" smtClean="0"/>
              <a:t>Список литературы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Срок реализации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8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2425" t="18406" r="9736" b="8344"/>
          <a:stretch/>
        </p:blipFill>
        <p:spPr>
          <a:xfrm>
            <a:off x="491320" y="286602"/>
            <a:ext cx="6073254" cy="43243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2832" t="20849" r="12414" b="9002"/>
          <a:stretch/>
        </p:blipFill>
        <p:spPr>
          <a:xfrm>
            <a:off x="5067868" y="1690688"/>
            <a:ext cx="7124132" cy="5131558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17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Примерный распорядок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Разминка</a:t>
            </a:r>
            <a:endParaRPr lang="ru-RU" dirty="0"/>
          </a:p>
          <a:p>
            <a:pPr lvl="0"/>
            <a:r>
              <a:rPr lang="ru-RU" dirty="0"/>
              <a:t>Утренний круг</a:t>
            </a:r>
          </a:p>
          <a:p>
            <a:pPr lvl="0"/>
            <a:r>
              <a:rPr lang="ru-RU" dirty="0"/>
              <a:t>познавательное занятие вместе с </a:t>
            </a:r>
            <a:r>
              <a:rPr lang="ru-RU" dirty="0" err="1"/>
              <a:t>тьютором</a:t>
            </a:r>
            <a:r>
              <a:rPr lang="ru-RU" dirty="0"/>
              <a:t> на занятии/ индивидуально</a:t>
            </a:r>
          </a:p>
          <a:p>
            <a:pPr lvl="0"/>
            <a:r>
              <a:rPr lang="ru-RU" dirty="0"/>
              <a:t>Музыка (5-10 минут с </a:t>
            </a:r>
            <a:r>
              <a:rPr lang="ru-RU" dirty="0" err="1"/>
              <a:t>тьютором,далее</a:t>
            </a:r>
            <a:r>
              <a:rPr lang="ru-RU" dirty="0"/>
              <a:t> в ресурсной комнате отработка по заданию воспитателя)</a:t>
            </a:r>
          </a:p>
          <a:p>
            <a:pPr lvl="0"/>
            <a:r>
              <a:rPr lang="ru-RU" dirty="0"/>
              <a:t>Прогулка</a:t>
            </a:r>
          </a:p>
          <a:p>
            <a:pPr lvl="0"/>
            <a:r>
              <a:rPr lang="ru-RU" dirty="0" err="1"/>
              <a:t>Нейрогимнастика</a:t>
            </a:r>
            <a:r>
              <a:rPr lang="ru-RU" dirty="0"/>
              <a:t> (индивидуальное)-</a:t>
            </a:r>
            <a:r>
              <a:rPr lang="ru-RU" dirty="0" err="1"/>
              <a:t>нейропсихолог</a:t>
            </a:r>
            <a:endParaRPr lang="ru-RU" dirty="0"/>
          </a:p>
          <a:p>
            <a:pPr lvl="0"/>
            <a:r>
              <a:rPr lang="ru-RU" dirty="0"/>
              <a:t>Обед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0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 реализации инклюзии на групповых занятиях (пример)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- Адаптация содержания по  типу упрощения</a:t>
            </a:r>
          </a:p>
          <a:p>
            <a:r>
              <a:rPr lang="ru-RU" dirty="0" smtClean="0"/>
              <a:t>--</a:t>
            </a:r>
            <a:r>
              <a:rPr lang="ru-RU" dirty="0"/>
              <a:t>чередование работы с </a:t>
            </a:r>
            <a:r>
              <a:rPr lang="ru-RU" dirty="0" err="1"/>
              <a:t>тьютором</a:t>
            </a:r>
            <a:r>
              <a:rPr lang="ru-RU" dirty="0"/>
              <a:t> по заданию педагога с работой с </a:t>
            </a:r>
            <a:r>
              <a:rPr lang="ru-RU" dirty="0" smtClean="0"/>
              <a:t>педагогом, чередование работы на занятиях с занятиями в ресурсной комнате</a:t>
            </a:r>
            <a:endParaRPr lang="ru-RU" dirty="0"/>
          </a:p>
          <a:p>
            <a:r>
              <a:rPr lang="ru-RU" dirty="0" smtClean="0"/>
              <a:t>-</a:t>
            </a:r>
            <a:r>
              <a:rPr lang="ru-RU" dirty="0"/>
              <a:t>чередование занятий и отдыха, гибкие занятия исходя из состояния ребенка</a:t>
            </a:r>
          </a:p>
          <a:p>
            <a:r>
              <a:rPr lang="ru-RU" dirty="0" smtClean="0"/>
              <a:t>--</a:t>
            </a:r>
            <a:r>
              <a:rPr lang="ru-RU" dirty="0"/>
              <a:t>планируя проектную деятельность в рамках общей темы ставить индивидуальные задачи для ребенка с ОВЗ</a:t>
            </a:r>
          </a:p>
          <a:p>
            <a:r>
              <a:rPr lang="ru-RU" dirty="0"/>
              <a:t>-многократное повторение </a:t>
            </a:r>
            <a:r>
              <a:rPr lang="ru-RU" dirty="0" smtClean="0"/>
              <a:t>материала, дискретные пробы</a:t>
            </a:r>
            <a:endParaRPr lang="ru-RU" dirty="0"/>
          </a:p>
          <a:p>
            <a:r>
              <a:rPr lang="ru-RU" dirty="0"/>
              <a:t>-использование специальных методических </a:t>
            </a:r>
            <a:r>
              <a:rPr lang="ru-RU" dirty="0" smtClean="0"/>
              <a:t>комплексов, визуальное расписание</a:t>
            </a:r>
            <a:endParaRPr lang="ru-RU" dirty="0"/>
          </a:p>
          <a:p>
            <a:r>
              <a:rPr lang="ru-RU" dirty="0"/>
              <a:t>-частая смена видов </a:t>
            </a:r>
            <a:r>
              <a:rPr lang="ru-RU" dirty="0" smtClean="0"/>
              <a:t>деятельности, быстрый </a:t>
            </a:r>
            <a:r>
              <a:rPr lang="ru-RU" dirty="0"/>
              <a:t>темп</a:t>
            </a:r>
          </a:p>
          <a:p>
            <a:r>
              <a:rPr lang="ru-RU" dirty="0"/>
              <a:t>-стиль обучения –</a:t>
            </a:r>
            <a:r>
              <a:rPr lang="ru-RU" dirty="0" err="1"/>
              <a:t>многосенсорный</a:t>
            </a:r>
            <a:r>
              <a:rPr lang="ru-RU" dirty="0"/>
              <a:t>, с преобладанием визуального и кинестетического</a:t>
            </a:r>
          </a:p>
          <a:p>
            <a:r>
              <a:rPr lang="ru-RU" dirty="0"/>
              <a:t>-Предъявление инструкций –четко, кратко, с визуальной поддержкой и с поддержкой зрительного </a:t>
            </a:r>
            <a:r>
              <a:rPr lang="ru-RU" dirty="0" smtClean="0"/>
              <a:t>контакта, использование зрительного расписания</a:t>
            </a:r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ОД "Право на счастье", МБДОУ 16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1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734</Words>
  <Application>Microsoft Office PowerPoint</Application>
  <PresentationFormat>Произвольный</PresentationFormat>
  <Paragraphs>100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Из опыта разработки адаптированной образовательной программы для ребенка с ОВЗ в ДОУ №16</vt:lpstr>
      <vt:lpstr>Образовательный процесс для  детей с ОВЗ в рамках инклюзии строится на основе  Адаптированной образовательной программы</vt:lpstr>
      <vt:lpstr>Адаптированная образовательная программа</vt:lpstr>
      <vt:lpstr>Надо разграничивать АОП и АООП </vt:lpstr>
      <vt:lpstr>Что адаптируется в программе по сравнению с основной? </vt:lpstr>
      <vt:lpstr>АОП</vt:lpstr>
      <vt:lpstr>Что мы прописываем в АОП?</vt:lpstr>
      <vt:lpstr>Презентация PowerPoint</vt:lpstr>
      <vt:lpstr>Что прописываем в АОП</vt:lpstr>
      <vt:lpstr>Презентация PowerPoint</vt:lpstr>
      <vt:lpstr>Примерный распорядок </vt:lpstr>
      <vt:lpstr>Условия реализации инклюзии на групповых занятиях (пример)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опыта разработки адаптированной образовательной программы для ребенка с ОВЗ в ДОУ №16</dc:title>
  <dc:creator>гв6д</dc:creator>
  <cp:lastModifiedBy>хозяин</cp:lastModifiedBy>
  <cp:revision>19</cp:revision>
  <dcterms:created xsi:type="dcterms:W3CDTF">2015-11-01T06:41:50Z</dcterms:created>
  <dcterms:modified xsi:type="dcterms:W3CDTF">2015-11-09T04:31:17Z</dcterms:modified>
</cp:coreProperties>
</file>