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3"/>
  </p:notes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480" y="10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30F5F3-417A-4004-AA39-4AE89C8B8998}" type="datetimeFigureOut">
              <a:rPr lang="ru-RU" smtClean="0"/>
              <a:t>09.11.2015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299B6-34D1-4173-9D77-DD9235284B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42304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F326D-B1BB-4E82-91BC-7897DDA67A66}" type="datetime1">
              <a:rPr lang="ru-RU" smtClean="0"/>
              <a:t>09.11.2015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5E804-1EF3-42EF-8AB4-E26A3B70AE84}" type="datetime1">
              <a:rPr lang="ru-RU" smtClean="0"/>
              <a:t>09.11.2015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DB3D9-590C-4DD9-8ED7-54940E580A69}" type="datetime1">
              <a:rPr lang="ru-RU" smtClean="0"/>
              <a:t>09.11.2015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8BE8D-58A8-44CE-94B3-C1F880F250D4}" type="datetime1">
              <a:rPr lang="ru-RU" smtClean="0"/>
              <a:t>09.11.2015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25737-294C-4473-A54A-F0ADAD1DCCB7}" type="datetime1">
              <a:rPr lang="ru-RU" smtClean="0"/>
              <a:t>09.11.2015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493B-1F1C-4AB7-8E3F-DF70F36C1943}" type="datetime1">
              <a:rPr lang="ru-RU" smtClean="0"/>
              <a:t>09.11.2015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785E7-6294-4583-8A79-C9FD0F34A484}" type="datetime1">
              <a:rPr lang="ru-RU" smtClean="0"/>
              <a:t>09.11.2015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A97A0-9AFE-4593-B4F0-C6CD3D598396}" type="datetime1">
              <a:rPr lang="ru-RU" smtClean="0"/>
              <a:t>09.11.2015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C7B8-9FE7-4312-9563-C6C2759111F2}" type="datetime1">
              <a:rPr lang="ru-RU" smtClean="0"/>
              <a:t>09.11.2015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731DC-6A1D-4331-A9C1-D0A543B43423}" type="datetime1">
              <a:rPr lang="ru-RU" smtClean="0"/>
              <a:t>09.11.2015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BFEF-B39D-4A25-A455-1150DBE3DB0E}" type="datetime1">
              <a:rPr lang="ru-RU" smtClean="0"/>
              <a:t>09.11.2015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C61D1D51-6134-435D-8A22-DB6641FAD5F0}" type="datetime1">
              <a:rPr lang="ru-RU" smtClean="0"/>
              <a:t>09.11.2015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764704"/>
            <a:ext cx="8352928" cy="2520279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Индивидуальная  деятельность с ребенком с РАС в ДОУ </a:t>
            </a:r>
            <a:br>
              <a:rPr lang="ru-RU" dirty="0" smtClean="0"/>
            </a:br>
            <a:r>
              <a:rPr lang="ru-RU" sz="3600" dirty="0" smtClean="0"/>
              <a:t>(из опыта работы учителя-логопеда)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544579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996952"/>
            <a:ext cx="8784976" cy="2016224"/>
          </a:xfrm>
        </p:spPr>
        <p:txBody>
          <a:bodyPr>
            <a:normAutofit/>
          </a:bodyPr>
          <a:lstStyle/>
          <a:p>
            <a:pPr>
              <a:buClr>
                <a:schemeClr val="bg2">
                  <a:lumMod val="25000"/>
                </a:schemeClr>
              </a:buClr>
            </a:pPr>
            <a:r>
              <a:rPr lang="ru-RU" sz="3600" b="1" dirty="0" smtClean="0"/>
              <a:t>Подбор </a:t>
            </a:r>
            <a:r>
              <a:rPr lang="ru-RU" sz="3600" b="1" dirty="0" err="1" smtClean="0"/>
              <a:t>подкрепителей</a:t>
            </a:r>
            <a:r>
              <a:rPr lang="ru-RU" sz="3600" b="1" dirty="0" smtClean="0"/>
              <a:t> </a:t>
            </a:r>
          </a:p>
          <a:p>
            <a:pPr>
              <a:buClr>
                <a:schemeClr val="bg2">
                  <a:lumMod val="25000"/>
                </a:schemeClr>
              </a:buClr>
            </a:pPr>
            <a:endParaRPr lang="ru-RU" sz="3600" b="1" dirty="0" smtClean="0"/>
          </a:p>
          <a:p>
            <a:pPr>
              <a:buClr>
                <a:schemeClr val="bg2">
                  <a:lumMod val="25000"/>
                </a:schemeClr>
              </a:buClr>
            </a:pPr>
            <a:r>
              <a:rPr lang="ru-RU" sz="3600" b="1" dirty="0" smtClean="0"/>
              <a:t>Создание </a:t>
            </a:r>
            <a:r>
              <a:rPr lang="ru-RU" sz="3600" b="1" dirty="0"/>
              <a:t>ассоциативных </a:t>
            </a:r>
            <a:r>
              <a:rPr lang="ru-RU" sz="3600" b="1" dirty="0" smtClean="0"/>
              <a:t>пар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922114"/>
          </a:xfrm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chemeClr val="tx1"/>
                </a:solidFill>
              </a:rPr>
              <a:t>Как привлечь внимание ребенка?</a:t>
            </a:r>
            <a:endParaRPr lang="ru-RU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285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80928"/>
            <a:ext cx="8589640" cy="1066800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chemeClr val="tx1"/>
                </a:solidFill>
              </a:rPr>
              <a:t>Четыре </a:t>
            </a:r>
            <a:r>
              <a:rPr lang="ru-RU" sz="4800" b="1" dirty="0">
                <a:solidFill>
                  <a:schemeClr val="tx1"/>
                </a:solidFill>
              </a:rPr>
              <a:t>вербальных </a:t>
            </a:r>
            <a:r>
              <a:rPr lang="ru-RU" sz="4800" b="1" dirty="0" err="1" smtClean="0">
                <a:solidFill>
                  <a:schemeClr val="tx1"/>
                </a:solidFill>
              </a:rPr>
              <a:t>операнта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sz="3600" dirty="0" smtClean="0">
                <a:solidFill>
                  <a:schemeClr val="tx1"/>
                </a:solidFill>
              </a:rPr>
              <a:t>которые помогают формировать активную речь ребенка</a:t>
            </a:r>
            <a:endParaRPr lang="ru-RU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48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44824"/>
            <a:ext cx="8229600" cy="4104456"/>
          </a:xfrm>
        </p:spPr>
        <p:txBody>
          <a:bodyPr>
            <a:normAutofit/>
          </a:bodyPr>
          <a:lstStyle/>
          <a:p>
            <a:pPr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«Научить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ребенка выражать просьбу – значит научить его необходимому для общения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навыку»</a:t>
            </a:r>
          </a:p>
          <a:p>
            <a:pPr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q"/>
            </a:pP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</a:rPr>
              <a:t>Использование языка жестов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– та стратегия, которая легко может дать ребенку необходимую подсказку для установления связи между словом и просьбой</a:t>
            </a:r>
          </a:p>
          <a:p>
            <a:pPr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Умение выражать просьбу ради удовлетворения своих потребностей - ведет к улучшению поведения ребенка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6680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1. Навык </a:t>
            </a:r>
            <a:r>
              <a:rPr lang="ru-RU" dirty="0">
                <a:solidFill>
                  <a:schemeClr val="tx1"/>
                </a:solidFill>
              </a:rPr>
              <a:t>выражения просьбы </a:t>
            </a:r>
          </a:p>
        </p:txBody>
      </p:sp>
    </p:spTree>
    <p:extLst>
      <p:ext uri="{BB962C8B-B14F-4D97-AF65-F5344CB8AC3E}">
        <p14:creationId xmlns:p14="http://schemas.microsoft.com/office/powerpoint/2010/main" val="357225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91264" cy="4320480"/>
          </a:xfrm>
        </p:spPr>
        <p:txBody>
          <a:bodyPr>
            <a:normAutofit/>
          </a:bodyPr>
          <a:lstStyle/>
          <a:p>
            <a:pPr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q"/>
            </a:pPr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</a:rPr>
              <a:t>Начинать обозначение нужно:</a:t>
            </a:r>
          </a:p>
          <a:p>
            <a:pPr lvl="1">
              <a:buClr>
                <a:schemeClr val="bg2">
                  <a:lumMod val="25000"/>
                </a:schemeClr>
              </a:buClr>
            </a:pP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 С того, что видим вокруг (предметы)</a:t>
            </a:r>
          </a:p>
          <a:p>
            <a:pPr lvl="1">
              <a:buClr>
                <a:schemeClr val="bg2">
                  <a:lumMod val="25000"/>
                </a:schemeClr>
              </a:buClr>
            </a:pP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Звуки окружающей среды (звуки животных)</a:t>
            </a:r>
          </a:p>
          <a:p>
            <a:pPr lvl="1">
              <a:buClr>
                <a:schemeClr val="bg2">
                  <a:lumMod val="25000"/>
                </a:schemeClr>
              </a:buClr>
            </a:pP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Обозначение цвета, деталей предметов (носик у чайника), признаков предметов (холодный-горячий)</a:t>
            </a:r>
          </a:p>
          <a:p>
            <a:pPr lvl="1">
              <a:buClr>
                <a:schemeClr val="bg2">
                  <a:lumMod val="25000"/>
                </a:schemeClr>
              </a:buClr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П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редлоги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dirty="0" smtClean="0">
                <a:solidFill>
                  <a:schemeClr val="tx1"/>
                </a:solidFill>
              </a:rPr>
              <a:t>2. Навык </a:t>
            </a:r>
            <a:r>
              <a:rPr lang="ru-RU" dirty="0">
                <a:solidFill>
                  <a:schemeClr val="tx1"/>
                </a:solidFill>
              </a:rPr>
              <a:t>обозначения предмета</a:t>
            </a:r>
            <a:br>
              <a:rPr lang="ru-RU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404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441680"/>
          </a:xfrm>
        </p:spPr>
        <p:txBody>
          <a:bodyPr/>
          <a:lstStyle/>
          <a:p>
            <a:pPr>
              <a:buClr>
                <a:srgbClr val="002060"/>
              </a:buClr>
            </a:pPr>
            <a:r>
              <a:rPr lang="ru-RU" dirty="0" smtClean="0">
                <a:solidFill>
                  <a:srgbClr val="002060"/>
                </a:solidFill>
              </a:rPr>
              <a:t>Повторение услышанных слов, напоминающих эхо</a:t>
            </a:r>
          </a:p>
          <a:p>
            <a:pPr>
              <a:buClr>
                <a:srgbClr val="002060"/>
              </a:buClr>
            </a:pPr>
            <a:endParaRPr lang="ru-RU" dirty="0" smtClean="0">
              <a:solidFill>
                <a:srgbClr val="002060"/>
              </a:solidFill>
            </a:endParaRPr>
          </a:p>
          <a:p>
            <a:pPr>
              <a:buClr>
                <a:srgbClr val="002060"/>
              </a:buClr>
            </a:pPr>
            <a:r>
              <a:rPr lang="ru-RU" dirty="0" smtClean="0">
                <a:solidFill>
                  <a:srgbClr val="002060"/>
                </a:solidFill>
              </a:rPr>
              <a:t>Овладение </a:t>
            </a:r>
            <a:r>
              <a:rPr lang="ru-RU" dirty="0" err="1" smtClean="0">
                <a:solidFill>
                  <a:srgbClr val="002060"/>
                </a:solidFill>
              </a:rPr>
              <a:t>эхоическими</a:t>
            </a:r>
            <a:r>
              <a:rPr lang="ru-RU" dirty="0" smtClean="0">
                <a:solidFill>
                  <a:srgbClr val="002060"/>
                </a:solidFill>
              </a:rPr>
              <a:t> навыками – важный шаг, способный дать мощный толчок развитию речи</a:t>
            </a:r>
          </a:p>
          <a:p>
            <a:pPr>
              <a:buClr>
                <a:srgbClr val="002060"/>
              </a:buClr>
            </a:pPr>
            <a:endParaRPr lang="ru-RU" dirty="0" smtClean="0">
              <a:solidFill>
                <a:srgbClr val="002060"/>
              </a:solidFill>
            </a:endParaRPr>
          </a:p>
          <a:p>
            <a:pPr>
              <a:buClr>
                <a:srgbClr val="002060"/>
              </a:buClr>
            </a:pPr>
            <a:r>
              <a:rPr lang="ru-RU" dirty="0" smtClean="0">
                <a:solidFill>
                  <a:srgbClr val="002060"/>
                </a:solidFill>
              </a:rPr>
              <a:t>Развитие </a:t>
            </a:r>
            <a:r>
              <a:rPr lang="ru-RU" dirty="0" err="1" smtClean="0">
                <a:solidFill>
                  <a:srgbClr val="002060"/>
                </a:solidFill>
              </a:rPr>
              <a:t>эхоического</a:t>
            </a:r>
            <a:r>
              <a:rPr lang="ru-RU" dirty="0" smtClean="0">
                <a:solidFill>
                  <a:srgbClr val="002060"/>
                </a:solidFill>
              </a:rPr>
              <a:t> навыка помогает обучению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7859216" cy="858424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 smtClean="0">
                <a:solidFill>
                  <a:schemeClr val="tx1"/>
                </a:solidFill>
              </a:rPr>
              <a:t>3. </a:t>
            </a:r>
            <a:r>
              <a:rPr lang="ru-RU" dirty="0" err="1" smtClean="0">
                <a:solidFill>
                  <a:schemeClr val="tx1"/>
                </a:solidFill>
              </a:rPr>
              <a:t>Эхоический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навык</a:t>
            </a:r>
            <a:br>
              <a:rPr lang="ru-RU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085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4297664"/>
          </a:xfrm>
        </p:spPr>
        <p:txBody>
          <a:bodyPr/>
          <a:lstStyle/>
          <a:p>
            <a:pPr>
              <a:buClr>
                <a:srgbClr val="002060"/>
              </a:buClr>
            </a:pPr>
            <a:r>
              <a:rPr lang="ru-RU" dirty="0" smtClean="0"/>
              <a:t>Играет важную роль в развитии диалоговых навыков ребенка</a:t>
            </a:r>
          </a:p>
          <a:p>
            <a:pPr>
              <a:buClr>
                <a:srgbClr val="002060"/>
              </a:buClr>
            </a:pPr>
            <a:r>
              <a:rPr lang="ru-RU" dirty="0" smtClean="0"/>
              <a:t>Научение ребенка подражать словам поможет открыть «речевые шлюзы»</a:t>
            </a:r>
          </a:p>
          <a:p>
            <a:pPr>
              <a:buClr>
                <a:srgbClr val="002060"/>
              </a:buClr>
            </a:pPr>
            <a:r>
              <a:rPr lang="ru-RU" dirty="0" smtClean="0"/>
              <a:t>Навык повторения чужих слов улучшит артикуляцию звуков речи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dirty="0" smtClean="0">
                <a:solidFill>
                  <a:schemeClr val="tx1"/>
                </a:solidFill>
              </a:rPr>
              <a:t>4. Навык </a:t>
            </a:r>
            <a:r>
              <a:rPr lang="ru-RU" dirty="0">
                <a:solidFill>
                  <a:schemeClr val="tx1"/>
                </a:solidFill>
              </a:rPr>
              <a:t>интравербальной речи</a:t>
            </a:r>
            <a:br>
              <a:rPr lang="ru-RU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965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2059" y="1340768"/>
            <a:ext cx="8229600" cy="1296144"/>
          </a:xfrm>
        </p:spPr>
        <p:txBody>
          <a:bodyPr/>
          <a:lstStyle/>
          <a:p>
            <a:pPr>
              <a:buClr>
                <a:srgbClr val="002060"/>
              </a:buClr>
            </a:pPr>
            <a:r>
              <a:rPr lang="ru-RU" dirty="0" smtClean="0"/>
              <a:t>Использование специальных картинок, альбомов с фотографиями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06680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Навыки самообслуживания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9976" y="2510885"/>
            <a:ext cx="3379405" cy="25345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3742" y="3212976"/>
            <a:ext cx="2106234" cy="28083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9258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8707" y="254910"/>
            <a:ext cx="8229600" cy="92278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Социализация в среде сверстников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960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ru-RU" dirty="0"/>
              <a:t>Полное взаимопонимание в вопросах обучения и воспитания ребенка</a:t>
            </a:r>
            <a:r>
              <a:rPr lang="ru-RU" dirty="0" smtClean="0"/>
              <a:t>!</a:t>
            </a:r>
          </a:p>
          <a:p>
            <a:pPr>
              <a:buClr>
                <a:srgbClr val="002060"/>
              </a:buClr>
            </a:pPr>
            <a:endParaRPr lang="ru-RU" dirty="0"/>
          </a:p>
          <a:p>
            <a:pPr>
              <a:buClr>
                <a:srgbClr val="002060"/>
              </a:buClr>
            </a:pPr>
            <a:r>
              <a:rPr lang="ru-RU" dirty="0" smtClean="0"/>
              <a:t>Помощь в подготовке дидактического материала</a:t>
            </a:r>
          </a:p>
          <a:p>
            <a:pPr>
              <a:buClr>
                <a:srgbClr val="002060"/>
              </a:buClr>
            </a:pPr>
            <a:r>
              <a:rPr lang="ru-RU" dirty="0" smtClean="0"/>
              <a:t>Выполнение рекомендаций специалистов ДОУ</a:t>
            </a:r>
          </a:p>
          <a:p>
            <a:pPr>
              <a:buClr>
                <a:srgbClr val="002060"/>
              </a:buClr>
            </a:pPr>
            <a:r>
              <a:rPr lang="ru-RU" dirty="0" smtClean="0"/>
              <a:t>Обмен методической литературой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63272" cy="70182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Сотрудничество педагогов и родителей ребенка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640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564904"/>
            <a:ext cx="8568952" cy="1066800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>
                <a:solidFill>
                  <a:schemeClr val="tx1"/>
                </a:solidFill>
              </a:rPr>
              <a:t>Спасибо за внимание!</a:t>
            </a:r>
            <a:endParaRPr lang="ru-RU" sz="6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4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103</TotalTime>
  <Words>225</Words>
  <Application>Microsoft Office PowerPoint</Application>
  <PresentationFormat>Экран (4:3)</PresentationFormat>
  <Paragraphs>36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Волна</vt:lpstr>
      <vt:lpstr>Индивидуальная  деятельность с ребенком с РАС в ДОУ  (из опыта работы учителя-логопеда)</vt:lpstr>
      <vt:lpstr>Как привлечь внимание ребенка?</vt:lpstr>
      <vt:lpstr>Четыре вербальных операнта, которые помогают формировать активную речь ребенка</vt:lpstr>
      <vt:lpstr>1. Навык выражения просьбы </vt:lpstr>
      <vt:lpstr>2. Навык обозначения предмета </vt:lpstr>
      <vt:lpstr>3. Эхоический навык </vt:lpstr>
      <vt:lpstr>4. Навык интравербальной речи </vt:lpstr>
      <vt:lpstr>Навыки самообслуживания</vt:lpstr>
      <vt:lpstr>Социализация в среде сверстников</vt:lpstr>
      <vt:lpstr>Сотрудничество педагогов и родителей ребенка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Индивидуальная  деятельность с ребенком с РАС в ДОУ  (из опыта работы учителя-логопеда)</dc:title>
  <dc:creator>Motilek</dc:creator>
  <cp:lastModifiedBy>хозяин</cp:lastModifiedBy>
  <cp:revision>37</cp:revision>
  <dcterms:created xsi:type="dcterms:W3CDTF">2015-11-03T03:23:15Z</dcterms:created>
  <dcterms:modified xsi:type="dcterms:W3CDTF">2015-11-09T04:40:59Z</dcterms:modified>
</cp:coreProperties>
</file>